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0" r:id="rId2"/>
    <p:sldId id="260" r:id="rId3"/>
    <p:sldId id="261" r:id="rId4"/>
    <p:sldId id="277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80" autoAdjust="0"/>
  </p:normalViewPr>
  <p:slideViewPr>
    <p:cSldViewPr snapToGrid="0">
      <p:cViewPr>
        <p:scale>
          <a:sx n="75" d="100"/>
          <a:sy n="75" d="100"/>
        </p:scale>
        <p:origin x="-12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9D78D-B9A7-43A9-9C53-0696D38902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9E5D-8B4D-4CCC-8826-29591A477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E64F-7143-4BE7-AB83-DF55D5A6B7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9E5D-8B4D-4CCC-8826-29591A477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E64F-7143-4BE7-AB83-DF55D5A6B7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9E5D-8B4D-4CCC-8826-29591A477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9E5D-8B4D-4CCC-8826-29591A477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uy trình xét nghiệm tế bào trong chất d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2" y="2763171"/>
            <a:ext cx="4029368" cy="29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8" y="1222874"/>
            <a:ext cx="6980460" cy="1020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TẾ BÀO NHÂN </a:t>
            </a:r>
            <a:r>
              <a:rPr lang="en-US" dirty="0" smtClean="0"/>
              <a:t>THỰC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348" y="675464"/>
            <a:ext cx="6858000" cy="43388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Bài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9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Cấu tạo của tế bào nhân thự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6114"/>
            <a:ext cx="5114631" cy="34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VII- MỘT SỐ BÀO QUAN KHÁC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4948518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1- </a:t>
            </a:r>
            <a:r>
              <a:rPr lang="en-US" b="1" u="sng" dirty="0" err="1" smtClean="0"/>
              <a:t>Không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bào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a- </a:t>
            </a:r>
            <a:r>
              <a:rPr lang="en-US" b="1" u="sng" dirty="0" err="1" smtClean="0"/>
              <a:t>Cấu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trúc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b- </a:t>
            </a:r>
            <a:r>
              <a:rPr lang="en-US" b="1" u="sng" dirty="0" err="1" smtClean="0"/>
              <a:t>Chức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năng</a:t>
            </a:r>
            <a:r>
              <a:rPr lang="en-US" b="1" dirty="0" smtClean="0"/>
              <a:t> : 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  </a:t>
            </a:r>
            <a:r>
              <a:rPr lang="en-US" b="1" dirty="0" err="1" smtClean="0"/>
              <a:t>Tuỳ</a:t>
            </a:r>
            <a:r>
              <a:rPr lang="en-US" b="1" dirty="0" smtClean="0"/>
              <a:t>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loài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tuỳ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vi-VN" b="1" dirty="0" smtClean="0">
                <a:latin typeface="Calibri" panose="020F0502020204030204" pitchFamily="34" charset="0"/>
              </a:rPr>
              <a:t>      - Dự trữ chất dinh dưỡng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Chứa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độc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r>
              <a:rPr lang="en-US" b="1" dirty="0" smtClean="0"/>
              <a:t>, </a:t>
            </a:r>
            <a:r>
              <a:rPr lang="en-US" b="1" dirty="0" err="1" smtClean="0"/>
              <a:t>chứa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phế</a:t>
            </a:r>
            <a:r>
              <a:rPr lang="en-US" b="1" dirty="0" smtClean="0"/>
              <a:t> </a:t>
            </a:r>
            <a:r>
              <a:rPr lang="en-US" b="1" dirty="0" err="1" smtClean="0"/>
              <a:t>thải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vi-VN" b="1" dirty="0" smtClean="0">
                <a:latin typeface="Calibri" panose="020F0502020204030204" pitchFamily="34" charset="0"/>
              </a:rPr>
              <a:t>      - Giúp tế bào hút nước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Chứa</a:t>
            </a:r>
            <a:r>
              <a:rPr lang="en-US" b="1" dirty="0" smtClean="0"/>
              <a:t> </a:t>
            </a:r>
            <a:r>
              <a:rPr lang="en-US" b="1" dirty="0" err="1" smtClean="0"/>
              <a:t>sắc</a:t>
            </a:r>
            <a:r>
              <a:rPr lang="en-US" b="1" dirty="0" smtClean="0"/>
              <a:t> </a:t>
            </a:r>
            <a:r>
              <a:rPr lang="en-US" b="1" dirty="0" err="1" smtClean="0"/>
              <a:t>tố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t="17850" r="14629" b="4802"/>
          <a:stretch/>
        </p:blipFill>
        <p:spPr bwMode="auto">
          <a:xfrm>
            <a:off x="6172200" y="3760807"/>
            <a:ext cx="2971801" cy="309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13605" r="12228" b="10647"/>
          <a:stretch/>
        </p:blipFill>
        <p:spPr bwMode="auto">
          <a:xfrm>
            <a:off x="5405717" y="1219200"/>
            <a:ext cx="3837205" cy="26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52" t="25159" r="42972" b="35646"/>
          <a:stretch/>
        </p:blipFill>
        <p:spPr>
          <a:xfrm>
            <a:off x="156380" y="3629466"/>
            <a:ext cx="6003330" cy="322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VII- MỘT SỐ BÀO QUAN KHÁC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4385869" cy="25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1- </a:t>
            </a:r>
            <a:r>
              <a:rPr lang="en-US" b="1" u="sng" dirty="0" err="1" smtClean="0"/>
              <a:t>Không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bào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2- </a:t>
            </a:r>
            <a:r>
              <a:rPr lang="en-US" b="1" u="sng" dirty="0" err="1" smtClean="0"/>
              <a:t>Lizôxôm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a- </a:t>
            </a:r>
            <a:r>
              <a:rPr lang="en-US" b="1" u="sng" dirty="0" err="1" smtClean="0"/>
              <a:t>Cấu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trúc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túi</a:t>
            </a:r>
            <a:r>
              <a:rPr lang="en-US" b="1" dirty="0" smtClean="0"/>
              <a:t> </a:t>
            </a:r>
            <a:r>
              <a:rPr lang="en-US" b="1" dirty="0" err="1" smtClean="0"/>
              <a:t>nhỏ</a:t>
            </a:r>
            <a:r>
              <a:rPr lang="en-US" b="1" dirty="0" smtClean="0"/>
              <a:t>,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màng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Chứa</a:t>
            </a:r>
            <a:r>
              <a:rPr lang="en-US" b="1" dirty="0" smtClean="0"/>
              <a:t> </a:t>
            </a:r>
            <a:r>
              <a:rPr lang="en-US" b="1" dirty="0" err="1" smtClean="0"/>
              <a:t>enzim</a:t>
            </a:r>
            <a:r>
              <a:rPr lang="en-US" b="1" dirty="0" smtClean="0"/>
              <a:t> </a:t>
            </a:r>
            <a:r>
              <a:rPr lang="en-US" b="1" dirty="0" err="1" smtClean="0"/>
              <a:t>thuỷ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763" t="19009" r="39701" b="51832"/>
          <a:stretch/>
        </p:blipFill>
        <p:spPr>
          <a:xfrm>
            <a:off x="4843069" y="1338103"/>
            <a:ext cx="4300931" cy="26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VII- MỘT SỐ BÀO QUAN KHÁC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1" y="1219200"/>
            <a:ext cx="2637691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1- </a:t>
            </a:r>
            <a:r>
              <a:rPr lang="en-US" b="1" u="sng" dirty="0" err="1" smtClean="0"/>
              <a:t>Không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bào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2- </a:t>
            </a:r>
            <a:r>
              <a:rPr lang="en-US" b="1" u="sng" dirty="0" err="1" smtClean="0"/>
              <a:t>Lizôxôm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a- </a:t>
            </a:r>
            <a:r>
              <a:rPr lang="en-US" b="1" u="sng" dirty="0" err="1" smtClean="0"/>
              <a:t>Cấu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trúc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b- </a:t>
            </a:r>
            <a:r>
              <a:rPr lang="en-US" b="1" u="sng" dirty="0" err="1" smtClean="0"/>
              <a:t>Chức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năng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vi-VN" b="1" dirty="0" smtClean="0">
                <a:latin typeface="Calibri" panose="020F0502020204030204" pitchFamily="34" charset="0"/>
              </a:rPr>
              <a:t>      - Phân huỷ tế bào già, tế bào bị tổn thương, không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/>
              <a:t>còn</a:t>
            </a:r>
            <a:r>
              <a:rPr lang="en-US" b="1" dirty="0" smtClean="0"/>
              <a:t> </a:t>
            </a:r>
            <a:r>
              <a:rPr lang="en-US" b="1" dirty="0" err="1" smtClean="0"/>
              <a:t>khả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phục</a:t>
            </a:r>
            <a:r>
              <a:rPr lang="en-US" b="1" dirty="0" smtClean="0"/>
              <a:t> </a:t>
            </a:r>
            <a:r>
              <a:rPr lang="en-US" b="1" dirty="0" err="1" smtClean="0"/>
              <a:t>hồi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Góp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hoá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134" t="26401" r="40913" b="24892"/>
          <a:stretch/>
        </p:blipFill>
        <p:spPr>
          <a:xfrm>
            <a:off x="3094893" y="2124706"/>
            <a:ext cx="6049108" cy="36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7531" y="349196"/>
            <a:ext cx="7924800" cy="954107"/>
            <a:chOff x="304800" y="1219200"/>
            <a:chExt cx="7924800" cy="954107"/>
          </a:xfrm>
        </p:grpSpPr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 rot="10800000">
              <a:off x="304800" y="1371600"/>
              <a:ext cx="274638" cy="274638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85800" y="1219200"/>
              <a:ext cx="75438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vi-VN" sz="2800" b="1" dirty="0"/>
                <a:t>Tế bào nào trong các tế bào sau đây của cơ thể người có nhiều ti thể nhất</a:t>
              </a:r>
              <a:r>
                <a:rPr lang="vi-VN" sz="2800" b="1" dirty="0" smtClean="0"/>
                <a:t>?</a:t>
              </a:r>
              <a:endParaRPr lang="en-US" sz="2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9709" y="1303303"/>
            <a:ext cx="4057835" cy="676473"/>
            <a:chOff x="2036272" y="1096"/>
            <a:chExt cx="4057835" cy="676473"/>
          </a:xfrm>
        </p:grpSpPr>
        <p:sp>
          <p:nvSpPr>
            <p:cNvPr id="14" name="Rectangle 13"/>
            <p:cNvSpPr/>
            <p:nvPr/>
          </p:nvSpPr>
          <p:spPr>
            <a:xfrm>
              <a:off x="2036272" y="1096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036272" y="1096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a)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biểu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bì</a:t>
              </a:r>
              <a:endParaRPr lang="en-US" sz="3100" kern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15336" y="2104549"/>
            <a:ext cx="4057835" cy="676473"/>
            <a:chOff x="2051899" y="802342"/>
            <a:chExt cx="4057835" cy="676473"/>
          </a:xfrm>
        </p:grpSpPr>
        <p:sp>
          <p:nvSpPr>
            <p:cNvPr id="17" name="Rectangle 16"/>
            <p:cNvSpPr/>
            <p:nvPr/>
          </p:nvSpPr>
          <p:spPr>
            <a:xfrm>
              <a:off x="2051899" y="802342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051899" y="802342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b)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hồng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cầu</a:t>
              </a:r>
              <a:endParaRPr lang="en-US" sz="3100" kern="12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9709" y="2881740"/>
            <a:ext cx="4057835" cy="676473"/>
            <a:chOff x="2036272" y="1579533"/>
            <a:chExt cx="4057835" cy="676473"/>
          </a:xfrm>
        </p:grpSpPr>
        <p:sp>
          <p:nvSpPr>
            <p:cNvPr id="20" name="Rectangle 19"/>
            <p:cNvSpPr/>
            <p:nvPr/>
          </p:nvSpPr>
          <p:spPr>
            <a:xfrm>
              <a:off x="2036272" y="1579533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036272" y="1579533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c)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cơ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tim</a:t>
              </a:r>
              <a:endParaRPr lang="en-US" sz="3100" kern="12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05132" y="3645158"/>
            <a:ext cx="4057835" cy="676473"/>
            <a:chOff x="2041695" y="2342951"/>
            <a:chExt cx="4057835" cy="676473"/>
          </a:xfrm>
        </p:grpSpPr>
        <p:sp>
          <p:nvSpPr>
            <p:cNvPr id="23" name="Rectangle 22"/>
            <p:cNvSpPr/>
            <p:nvPr/>
          </p:nvSpPr>
          <p:spPr>
            <a:xfrm>
              <a:off x="2041695" y="2342951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041695" y="2342951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d)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xương</a:t>
              </a:r>
              <a:endParaRPr lang="en-US" sz="31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4170" y="5118044"/>
            <a:ext cx="8258151" cy="1384995"/>
            <a:chOff x="644525" y="1828800"/>
            <a:chExt cx="8258151" cy="1384995"/>
          </a:xfrm>
        </p:grpSpPr>
        <p:sp>
          <p:nvSpPr>
            <p:cNvPr id="26" name="AutoShape 5"/>
            <p:cNvSpPr>
              <a:spLocks noChangeAspect="1" noChangeArrowheads="1"/>
            </p:cNvSpPr>
            <p:nvPr/>
          </p:nvSpPr>
          <p:spPr bwMode="auto">
            <a:xfrm rot="10800000">
              <a:off x="644525" y="2016125"/>
              <a:ext cx="328613" cy="32861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7759676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/>
                <a:t>Tại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lá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màu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xanh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? </a:t>
              </a:r>
              <a:r>
                <a:rPr lang="en-US" sz="2800" b="1" dirty="0" err="1"/>
                <a:t>Màu</a:t>
              </a:r>
              <a:r>
                <a:rPr lang="en-US" sz="2800" b="1" dirty="0"/>
                <a:t> </a:t>
              </a:r>
              <a:r>
                <a:rPr lang="en-US" sz="2800" b="1" dirty="0" err="1"/>
                <a:t>xanh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lá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cây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/>
                <a:t>liên</a:t>
              </a:r>
              <a:r>
                <a:rPr lang="en-US" sz="2800" b="1" dirty="0"/>
                <a:t> </a:t>
              </a:r>
              <a:r>
                <a:rPr lang="en-US" sz="2800" b="1" dirty="0" err="1"/>
                <a:t>quan</a:t>
              </a:r>
              <a:r>
                <a:rPr lang="en-US" sz="2800" b="1" dirty="0"/>
                <a:t> </a:t>
              </a:r>
              <a:r>
                <a:rPr lang="en-US" sz="2800" b="1" dirty="0" err="1"/>
                <a:t>đến</a:t>
              </a:r>
              <a:r>
                <a:rPr lang="en-US" sz="2800" b="1" dirty="0"/>
                <a:t> </a:t>
              </a:r>
              <a:r>
                <a:rPr lang="en-US" sz="2800" b="1" dirty="0" err="1"/>
                <a:t>chức</a:t>
              </a:r>
              <a:r>
                <a:rPr lang="en-US" sz="2800" b="1" dirty="0"/>
                <a:t> </a:t>
              </a:r>
              <a:r>
                <a:rPr lang="en-US" sz="2800" b="1" dirty="0" err="1"/>
                <a:t>năng</a:t>
              </a:r>
              <a:r>
                <a:rPr lang="en-US" sz="2800" b="1" dirty="0"/>
                <a:t> </a:t>
              </a:r>
              <a:r>
                <a:rPr lang="en-US" sz="2800" b="1" dirty="0" err="1"/>
                <a:t>quang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hay </a:t>
              </a:r>
              <a:r>
                <a:rPr lang="en-US" sz="2800" b="1" dirty="0" err="1"/>
                <a:t>không</a:t>
              </a:r>
              <a:r>
                <a:rPr lang="en-US" sz="28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9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05456"/>
            <a:ext cx="7886700" cy="1325563"/>
          </a:xfrm>
        </p:spPr>
        <p:txBody>
          <a:bodyPr/>
          <a:lstStyle/>
          <a:p>
            <a:r>
              <a:rPr lang="en-US" dirty="0" smtClean="0"/>
              <a:t>NỘI DUNG BÀI HỌC</a:t>
            </a:r>
            <a:endParaRPr lang="en-US" dirty="0"/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17850" r="11338" b="32672"/>
          <a:stretch/>
        </p:blipFill>
        <p:spPr bwMode="auto">
          <a:xfrm>
            <a:off x="5613742" y="332208"/>
            <a:ext cx="3530258" cy="17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5" t="418" r="2325"/>
          <a:stretch/>
        </p:blipFill>
        <p:spPr bwMode="auto">
          <a:xfrm>
            <a:off x="5314950" y="2228434"/>
            <a:ext cx="3829050" cy="44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5486" r="3294" b="6227"/>
          <a:stretch/>
        </p:blipFill>
        <p:spPr bwMode="auto">
          <a:xfrm>
            <a:off x="0" y="3208732"/>
            <a:ext cx="5148345" cy="36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39577"/>
            <a:ext cx="5343525" cy="1777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b="1" dirty="0" smtClean="0"/>
              <a:t>V- TI THỂ</a:t>
            </a:r>
          </a:p>
          <a:p>
            <a:pPr marL="0" indent="0">
              <a:buNone/>
              <a:defRPr/>
            </a:pPr>
            <a:r>
              <a:rPr lang="en-US" sz="3200" b="1" dirty="0" smtClean="0"/>
              <a:t>VI- LỤC LẠP</a:t>
            </a:r>
          </a:p>
          <a:p>
            <a:pPr marL="0" indent="0">
              <a:buNone/>
              <a:defRPr/>
            </a:pPr>
            <a:r>
              <a:rPr lang="en-US" sz="3200" b="1" dirty="0" smtClean="0"/>
              <a:t>VII- MỘT SỐ BÀO QUAN KHÁC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29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8347" y="128497"/>
            <a:ext cx="6805535" cy="6729503"/>
            <a:chOff x="2794115" y="0"/>
            <a:chExt cx="5835535" cy="6445770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74"/>
            <a:stretch/>
          </p:blipFill>
          <p:spPr bwMode="auto">
            <a:xfrm>
              <a:off x="2794115" y="0"/>
              <a:ext cx="5835535" cy="6445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420983" y="30715"/>
              <a:ext cx="1707046" cy="542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V- TI THỂ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102790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cs typeface="Arial" panose="020B0604020202020204" pitchFamily="34" charset="0"/>
              </a:rPr>
              <a:t>1- </a:t>
            </a:r>
            <a:r>
              <a:rPr lang="en-US" sz="2800" b="1" u="sng" dirty="0" err="1"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cs typeface="Arial" panose="020B0604020202020204" pitchFamily="34" charset="0"/>
              </a:rPr>
              <a:t>trúc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: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71925" y="1027907"/>
            <a:ext cx="5280520" cy="5029993"/>
            <a:chOff x="2794115" y="0"/>
            <a:chExt cx="5835535" cy="6445770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74"/>
            <a:stretch/>
          </p:blipFill>
          <p:spPr bwMode="auto">
            <a:xfrm>
              <a:off x="2794115" y="0"/>
              <a:ext cx="5835535" cy="6445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420983" y="30715"/>
              <a:ext cx="1707046" cy="542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V- TI THỂ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588" y="1027907"/>
            <a:ext cx="384333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cs typeface="Arial" panose="020B0604020202020204" pitchFamily="34" charset="0"/>
              </a:rPr>
              <a:t>1- </a:t>
            </a:r>
            <a:r>
              <a:rPr lang="en-US" sz="2800" b="1" u="sng" dirty="0" err="1"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cs typeface="Arial" panose="020B0604020202020204" pitchFamily="34" charset="0"/>
              </a:rPr>
              <a:t>trúc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: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vi-VN" sz="2800" dirty="0"/>
              <a:t>2 lớp màng bao </a:t>
            </a:r>
            <a:r>
              <a:rPr lang="vi-VN" sz="2800" dirty="0" smtClean="0"/>
              <a:t>bọc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vi-VN" sz="2800" dirty="0"/>
              <a:t>Màng trong </a:t>
            </a:r>
            <a:r>
              <a:rPr lang="vi-VN" sz="2800" dirty="0" smtClean="0"/>
              <a:t>gấp </a:t>
            </a:r>
            <a:r>
              <a:rPr lang="vi-VN" sz="2800" dirty="0"/>
              <a:t>khúc tạo các mào, trên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vi-VN" sz="2800" dirty="0"/>
              <a:t> có nhiều enzim hô </a:t>
            </a:r>
            <a:r>
              <a:rPr lang="vi-VN" sz="2800" dirty="0" smtClean="0"/>
              <a:t>hấp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vi-VN" sz="2800" dirty="0"/>
              <a:t>Chất nền chứa ADN và ribôxôm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V- TI </a:t>
            </a:r>
            <a:r>
              <a:rPr lang="en-US" b="1" dirty="0" smtClean="0"/>
              <a:t>THỂ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88" y="1978389"/>
            <a:ext cx="7650161" cy="5895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(ATP)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28650" y="102790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cs typeface="Arial" panose="020B0604020202020204" pitchFamily="34" charset="0"/>
              </a:rPr>
              <a:t>1- </a:t>
            </a:r>
            <a:r>
              <a:rPr lang="en-US" sz="2800" b="1" u="sng" dirty="0" err="1"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cs typeface="Arial" panose="020B0604020202020204" pitchFamily="34" charset="0"/>
              </a:rPr>
              <a:t>trúc</a:t>
            </a:r>
            <a:r>
              <a:rPr lang="en-US" sz="2800" b="1" dirty="0">
                <a:cs typeface="Arial" panose="020B0604020202020204" pitchFamily="34" charset="0"/>
              </a:rPr>
              <a:t> :</a:t>
            </a:r>
          </a:p>
          <a:p>
            <a:pPr>
              <a:defRPr/>
            </a:pPr>
            <a:r>
              <a:rPr lang="en-US" sz="2800" b="1" dirty="0">
                <a:cs typeface="Arial" panose="020B0604020202020204" pitchFamily="34" charset="0"/>
              </a:rPr>
              <a:t>2- </a:t>
            </a:r>
            <a:r>
              <a:rPr lang="en-US" sz="2800" b="1" u="sng" dirty="0" err="1">
                <a:cs typeface="Arial" panose="020B0604020202020204" pitchFamily="34" charset="0"/>
              </a:rPr>
              <a:t>Chức</a:t>
            </a:r>
            <a:r>
              <a:rPr lang="en-US" sz="2800" b="1" u="sng" dirty="0"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cs typeface="Arial" panose="020B0604020202020204" pitchFamily="34" charset="0"/>
              </a:rPr>
              <a:t>năng</a:t>
            </a:r>
            <a:r>
              <a:rPr lang="en-US" sz="2800" b="1" dirty="0">
                <a:cs typeface="Arial" panose="020B060402020202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37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02" y="0"/>
            <a:ext cx="4648460" cy="2687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VI- LỤC LẠP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8686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1- </a:t>
            </a:r>
            <a:r>
              <a:rPr lang="en-US" b="1" u="sng" dirty="0" err="1" smtClean="0"/>
              <a:t>Cấu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trúc</a:t>
            </a:r>
            <a:r>
              <a:rPr lang="en-US" b="1" dirty="0" smtClean="0"/>
              <a:t> :</a:t>
            </a:r>
            <a:endParaRPr lang="en-US" b="1" dirty="0"/>
          </a:p>
        </p:txBody>
      </p:sp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72" y="2267712"/>
            <a:ext cx="8238976" cy="45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VI- LỤC LẠP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8686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1- </a:t>
            </a:r>
            <a:r>
              <a:rPr lang="en-US" b="1" u="sng" dirty="0" err="1" smtClean="0"/>
              <a:t>Cấu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trúc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ở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- </a:t>
            </a:r>
            <a:r>
              <a:rPr lang="en-US" b="1" dirty="0" err="1" smtClean="0"/>
              <a:t>Ngoài</a:t>
            </a:r>
            <a:r>
              <a:rPr lang="en-US" b="1" dirty="0" smtClean="0"/>
              <a:t> : 2 </a:t>
            </a:r>
            <a:r>
              <a:rPr lang="en-US" b="1" dirty="0" err="1" smtClean="0"/>
              <a:t>lớp</a:t>
            </a:r>
            <a:r>
              <a:rPr lang="en-US" b="1" dirty="0" smtClean="0"/>
              <a:t> </a:t>
            </a:r>
            <a:r>
              <a:rPr lang="en-US" b="1" dirty="0" err="1" smtClean="0"/>
              <a:t>màng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- </a:t>
            </a:r>
            <a:r>
              <a:rPr lang="en-US" b="1" dirty="0" err="1" smtClean="0"/>
              <a:t>Trong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+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nền</a:t>
            </a:r>
            <a:r>
              <a:rPr lang="en-US" b="1" dirty="0" smtClean="0"/>
              <a:t> :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, </a:t>
            </a:r>
            <a:r>
              <a:rPr lang="en-US" b="1" dirty="0" err="1" smtClean="0"/>
              <a:t>chứa</a:t>
            </a:r>
            <a:r>
              <a:rPr lang="en-US" b="1" dirty="0" smtClean="0"/>
              <a:t> ADN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Ribôxôm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  + </a:t>
            </a:r>
            <a:r>
              <a:rPr lang="en-US" b="1" dirty="0" err="1" smtClean="0"/>
              <a:t>Hệ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túi</a:t>
            </a:r>
            <a:r>
              <a:rPr lang="en-US" b="1" dirty="0" smtClean="0"/>
              <a:t> </a:t>
            </a:r>
            <a:r>
              <a:rPr lang="en-US" b="1" dirty="0" err="1" smtClean="0"/>
              <a:t>dẹt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tilacoit</a:t>
            </a:r>
            <a:r>
              <a:rPr lang="en-US" b="1" dirty="0" smtClean="0"/>
              <a:t>: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   . </a:t>
            </a:r>
            <a:r>
              <a:rPr lang="en-US" b="1" dirty="0" err="1" smtClean="0"/>
              <a:t>Chứa</a:t>
            </a:r>
            <a:r>
              <a:rPr lang="en-US" b="1" dirty="0" smtClean="0"/>
              <a:t> </a:t>
            </a:r>
            <a:r>
              <a:rPr lang="en-US" b="1" dirty="0" err="1" smtClean="0"/>
              <a:t>diệp</a:t>
            </a:r>
            <a:r>
              <a:rPr lang="en-US" b="1" dirty="0" smtClean="0"/>
              <a:t> </a:t>
            </a:r>
            <a:r>
              <a:rPr lang="en-US" b="1" dirty="0" err="1" smtClean="0"/>
              <a:t>lục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enzim</a:t>
            </a:r>
            <a:r>
              <a:rPr lang="en-US" b="1" dirty="0" smtClean="0"/>
              <a:t> </a:t>
            </a:r>
            <a:r>
              <a:rPr lang="en-US" b="1" dirty="0" err="1" smtClean="0"/>
              <a:t>quang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       . </a:t>
            </a:r>
            <a:r>
              <a:rPr lang="en-US" b="1" dirty="0" err="1" smtClean="0"/>
              <a:t>Xếp</a:t>
            </a:r>
            <a:r>
              <a:rPr lang="en-US" b="1" dirty="0" smtClean="0"/>
              <a:t> </a:t>
            </a:r>
            <a:r>
              <a:rPr lang="en-US" b="1" dirty="0" err="1" smtClean="0"/>
              <a:t>chồng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grana. Grana</a:t>
            </a:r>
          </a:p>
          <a:p>
            <a:pPr marL="0" indent="0">
              <a:buNone/>
              <a:defRPr/>
            </a:pPr>
            <a:r>
              <a:rPr lang="en-US" b="1" dirty="0" smtClean="0"/>
              <a:t>           </a:t>
            </a:r>
            <a:r>
              <a:rPr lang="en-US" b="1" dirty="0" err="1" smtClean="0"/>
              <a:t>nối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hệ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màng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80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VI- LỤC LẠP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84582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b="1" dirty="0" smtClean="0">
                <a:cs typeface="Arial" panose="020B0604020202020204" pitchFamily="34" charset="0"/>
              </a:rPr>
              <a:t>1- </a:t>
            </a:r>
            <a:r>
              <a:rPr lang="en-US" sz="3200" b="1" u="sng" dirty="0" err="1" smtClean="0">
                <a:cs typeface="Arial" panose="020B0604020202020204" pitchFamily="34" charset="0"/>
              </a:rPr>
              <a:t>Cấu</a:t>
            </a:r>
            <a:r>
              <a:rPr lang="en-US" sz="3200" b="1" u="sng" dirty="0" smtClean="0"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cs typeface="Arial" panose="020B0604020202020204" pitchFamily="34" charset="0"/>
              </a:rPr>
              <a:t>trúc</a:t>
            </a:r>
            <a:r>
              <a:rPr lang="en-US" sz="3200" b="1" dirty="0" smtClean="0"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cs typeface="Arial" panose="020B0604020202020204" pitchFamily="34" charset="0"/>
              </a:rPr>
              <a:t>2- </a:t>
            </a:r>
            <a:r>
              <a:rPr lang="en-US" sz="3200" b="1" u="sng" dirty="0" err="1" smtClean="0">
                <a:cs typeface="Arial" panose="020B0604020202020204" pitchFamily="34" charset="0"/>
              </a:rPr>
              <a:t>Chức</a:t>
            </a:r>
            <a:r>
              <a:rPr lang="en-US" sz="3200" b="1" u="sng" dirty="0" smtClean="0"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cs typeface="Arial" panose="020B0604020202020204" pitchFamily="34" charset="0"/>
              </a:rPr>
              <a:t>năng</a:t>
            </a:r>
            <a:r>
              <a:rPr lang="en-US" sz="3200" b="1" dirty="0" smtClean="0"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vi-V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  - Có khả năng chuyển năng lượng mặt trời thành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năng lượng hoá học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quang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4171071" cy="5533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1- </a:t>
            </a:r>
            <a:r>
              <a:rPr lang="en-US" b="1" u="sng" dirty="0" err="1" smtClean="0"/>
              <a:t>Không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bào</a:t>
            </a:r>
            <a:r>
              <a:rPr lang="en-US" b="1" dirty="0" smtClean="0"/>
              <a:t> :</a:t>
            </a:r>
          </a:p>
          <a:p>
            <a:pPr marL="0" indent="0">
              <a:buNone/>
              <a:defRPr/>
            </a:pPr>
            <a:r>
              <a:rPr lang="en-US" b="1" dirty="0" smtClean="0"/>
              <a:t>    a- </a:t>
            </a:r>
            <a:r>
              <a:rPr lang="en-US" b="1" u="sng" dirty="0" err="1" smtClean="0"/>
              <a:t>Cấu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trúc</a:t>
            </a:r>
            <a:r>
              <a:rPr lang="en-US" b="1" dirty="0" smtClean="0"/>
              <a:t> 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vi-VN" b="1" dirty="0" smtClean="0">
                <a:latin typeface="Calibri" panose="020F0502020204030204" pitchFamily="34" charset="0"/>
              </a:rPr>
              <a:t>      - Có màng đơn bao bọc   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nhiều</a:t>
            </a:r>
            <a:r>
              <a:rPr lang="en-US" b="1" dirty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 </a:t>
            </a:r>
            <a:r>
              <a:rPr lang="en-US" b="1" dirty="0" err="1" smtClean="0"/>
              <a:t>nhỏ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endParaRPr lang="en-US" b="1" dirty="0" smtClean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 smtClean="0"/>
              <a:t>      -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cũng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 </a:t>
            </a:r>
            <a:r>
              <a:rPr lang="en-US" b="1" dirty="0" err="1" smtClean="0"/>
              <a:t>nhỏ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89" t="25370" r="48422" b="27860"/>
          <a:stretch/>
        </p:blipFill>
        <p:spPr>
          <a:xfrm>
            <a:off x="4783015" y="1727997"/>
            <a:ext cx="4453406" cy="409602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/>
              <a:t>VII- MỘT SỐ BÀO QUAN KHÁC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476</Words>
  <Application>Microsoft Office PowerPoint</Application>
  <PresentationFormat>On-screen Show (4:3)</PresentationFormat>
  <Paragraphs>73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TẾ BÀO NHÂN THỰC (tt)</vt:lpstr>
      <vt:lpstr>NỘI DUNG BÀI HỌC</vt:lpstr>
      <vt:lpstr>V- TI THỂ </vt:lpstr>
      <vt:lpstr>V- TI THỂ </vt:lpstr>
      <vt:lpstr>V- TI THỂ </vt:lpstr>
      <vt:lpstr>VI- LỤC LẠP </vt:lpstr>
      <vt:lpstr>VI- LỤC LẠP </vt:lpstr>
      <vt:lpstr>VI- LỤC LẠP </vt:lpstr>
      <vt:lpstr>VII- MỘT SỐ BÀO QUAN KHÁC</vt:lpstr>
      <vt:lpstr>VII- MỘT SỐ BÀO QUAN KHÁC</vt:lpstr>
      <vt:lpstr>VII- MỘT SỐ BÀO QUAN KHÁC</vt:lpstr>
      <vt:lpstr>VII- MỘT SỐ BÀO QUAN KHÁC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51</cp:revision>
  <dcterms:created xsi:type="dcterms:W3CDTF">2018-10-31T01:48:17Z</dcterms:created>
  <dcterms:modified xsi:type="dcterms:W3CDTF">2021-11-14T10:21:38Z</dcterms:modified>
</cp:coreProperties>
</file>